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301" r:id="rId4"/>
    <p:sldId id="257" r:id="rId5"/>
    <p:sldId id="300" r:id="rId6"/>
    <p:sldId id="298" r:id="rId7"/>
    <p:sldId id="299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en Guus" initials="JeG" lastIdx="1" clrIdx="0">
    <p:extLst>
      <p:ext uri="{19B8F6BF-5375-455C-9EA6-DF929625EA0E}">
        <p15:presenceInfo xmlns:p15="http://schemas.microsoft.com/office/powerpoint/2012/main" userId="ddd988b1180321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28-3-2019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28/3/19</a:t>
            </a:fld>
            <a:endParaRPr lang="mr-IN"/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3.4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Westerse wereldrijken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waardoor koloniale wereldrijken ontstonden</a:t>
            </a:r>
          </a:p>
          <a:p>
            <a:pPr marL="0" lvl="0" indent="0">
              <a:buNone/>
            </a:pPr>
            <a:endParaRPr lang="nl-NL" dirty="0"/>
          </a:p>
          <a:p>
            <a:pPr marL="342900" lvl="0" indent="-342900"/>
            <a:r>
              <a:rPr lang="nl-NL" dirty="0"/>
              <a:t>hoe het imperialisme plaatsvond in Azi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endParaRPr lang="nl-NL" dirty="0"/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het imperialisme plaatsvond in Afrika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>
                <a:solidFill>
                  <a:schemeClr val="tx1"/>
                </a:solidFill>
              </a:rPr>
              <a:t>hoe Nederland zijn koloniale rijk uitbreidde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het moderne imperialisme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Wereldrijken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Tussen 1870 en 1914 breidden Europese landen hun kolonies sterk uit. Deze </a:t>
            </a:r>
            <a:r>
              <a:rPr lang="nl-NL" dirty="0" err="1"/>
              <a:t>ontwikke-ling</a:t>
            </a:r>
            <a:r>
              <a:rPr lang="nl-NL" dirty="0"/>
              <a:t> wordt het </a:t>
            </a:r>
            <a:r>
              <a:rPr lang="nl-NL" dirty="0">
                <a:solidFill>
                  <a:srgbClr val="FF0000"/>
                </a:solidFill>
              </a:rPr>
              <a:t>moderne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imperialisme </a:t>
            </a:r>
            <a:r>
              <a:rPr lang="nl-NL" dirty="0"/>
              <a:t>genoemd.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Belangrijke oorzaken hiervan waren:</a:t>
            </a:r>
          </a:p>
          <a:p>
            <a:r>
              <a:rPr lang="nl-NL" dirty="0"/>
              <a:t>het blanke </a:t>
            </a:r>
            <a:r>
              <a:rPr lang="nl-NL" dirty="0">
                <a:solidFill>
                  <a:schemeClr val="tx1"/>
                </a:solidFill>
              </a:rPr>
              <a:t>superioriteitsgevoel</a:t>
            </a:r>
          </a:p>
          <a:p>
            <a:r>
              <a:rPr lang="nl-NL" dirty="0">
                <a:solidFill>
                  <a:schemeClr val="tx1"/>
                </a:solidFill>
              </a:rPr>
              <a:t>het streven naar winst, ondernemers gebruikten kolonies voor grondstoffen en als </a:t>
            </a:r>
            <a:r>
              <a:rPr lang="nl-NL" dirty="0">
                <a:solidFill>
                  <a:srgbClr val="FF0000"/>
                </a:solidFill>
              </a:rPr>
              <a:t>afzetgebied</a:t>
            </a:r>
          </a:p>
          <a:p>
            <a:r>
              <a:rPr lang="nl-NL" dirty="0">
                <a:solidFill>
                  <a:schemeClr val="tx1"/>
                </a:solidFill>
              </a:rPr>
              <a:t>de industriële revolutie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modern imperialisme: </a:t>
            </a:r>
            <a:r>
              <a:rPr lang="nl-NL" dirty="0">
                <a:solidFill>
                  <a:srgbClr val="FFFFFF"/>
                </a:solidFill>
              </a:rPr>
              <a:t>Europese expansie in Azi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 en Afrika tussen 1870 en 1914 waardoor grote koloniale rijken ontstonden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afzetgebied: </a:t>
            </a:r>
            <a:r>
              <a:rPr lang="nl-NL" dirty="0">
                <a:solidFill>
                  <a:srgbClr val="FFFFFF"/>
                </a:solidFill>
              </a:rPr>
              <a:t>gebied waar producten worden verkocht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1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Een belangrijk gevolg van het veroveren en overheersen van gebieden was </a:t>
            </a:r>
            <a:r>
              <a:rPr lang="nl-NL" dirty="0">
                <a:solidFill>
                  <a:srgbClr val="FF0000"/>
                </a:solidFill>
              </a:rPr>
              <a:t>europeanisering</a:t>
            </a:r>
            <a:r>
              <a:rPr lang="nl-NL" dirty="0">
                <a:solidFill>
                  <a:schemeClr val="tx1"/>
                </a:solidFill>
              </a:rPr>
              <a:t>: verspreiding van de Europese cultuur. </a:t>
            </a:r>
            <a:r>
              <a:rPr lang="nl-NL" dirty="0"/>
              <a:t>Het Engels of Frans werd in veel kolonies de voertaal.</a:t>
            </a: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moderne imperialisme is een </a:t>
            </a:r>
            <a:r>
              <a:rPr lang="nl-NL" b="1" dirty="0"/>
              <a:t>kenmerkend aspect</a:t>
            </a:r>
            <a:r>
              <a:rPr lang="nl-NL" dirty="0"/>
              <a:t> van de tijd van burgers en stoommachines.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569871-3970-4680-898B-8C05B6BB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46" y="2632412"/>
            <a:ext cx="8483544" cy="6044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Imperialisme in Azi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9476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Grote delen van Zuid-Azië werden kolonie van Groot-Brittannië, Frankrijk en Nederland. 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China werd geen kolonie, maar Europese staten kregen er </a:t>
            </a:r>
            <a:r>
              <a:rPr lang="nl-NL" dirty="0">
                <a:solidFill>
                  <a:srgbClr val="FF0000"/>
                </a:solidFill>
              </a:rPr>
              <a:t>invloedsferen</a:t>
            </a:r>
            <a:r>
              <a:rPr lang="nl-NL" dirty="0"/>
              <a:t>: gebieden waar een staat van buiten veel invloed heeft.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Japan was het enige Aziatische land met industrie. Door de inlijving van Korea werd het zelf een imperialistische </a:t>
            </a:r>
            <a:r>
              <a:rPr lang="nl-NL" dirty="0">
                <a:solidFill>
                  <a:srgbClr val="FF0000"/>
                </a:solidFill>
              </a:rPr>
              <a:t>mogendheid</a:t>
            </a:r>
            <a:r>
              <a:rPr lang="nl-NL" dirty="0"/>
              <a:t>: staat.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5B37D5-FB0B-474A-977C-CEF4A10A9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72" y="2514518"/>
            <a:ext cx="8494295" cy="5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3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Imperialisme in Afrika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13205" cy="752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Noord-Afrikaanse landen werden in de 19</a:t>
            </a:r>
            <a:r>
              <a:rPr lang="nl-NL" baseline="30000" dirty="0"/>
              <a:t>e</a:t>
            </a:r>
            <a:r>
              <a:rPr lang="nl-NL" dirty="0"/>
              <a:t> eeuw kolonies van Frankrijk en Groot-Brittannië.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1878 was de </a:t>
            </a:r>
            <a:r>
              <a:rPr lang="nl-NL" dirty="0">
                <a:solidFill>
                  <a:srgbClr val="FF0000"/>
                </a:solidFill>
              </a:rPr>
              <a:t>conferentie</a:t>
            </a:r>
            <a:r>
              <a:rPr lang="nl-NL" dirty="0"/>
              <a:t> van Berlijn. Daar maakten Europese landen afspraken over de verdeling van de rest van Afrika.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Tien jaar later was bijna heel Afrika </a:t>
            </a:r>
            <a:r>
              <a:rPr lang="nl-NL" dirty="0">
                <a:solidFill>
                  <a:srgbClr val="FF0000"/>
                </a:solidFill>
              </a:rPr>
              <a:t>bezet</a:t>
            </a:r>
            <a:r>
              <a:rPr lang="nl-NL" dirty="0"/>
              <a:t> door België, Duitsland, Frankrijk en Groot-Brittannië.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Namibië pleegden Duitsers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genocide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conferentie: </a:t>
            </a:r>
            <a:r>
              <a:rPr lang="nl-NL" dirty="0">
                <a:solidFill>
                  <a:srgbClr val="FFFFFF"/>
                </a:solidFill>
              </a:rPr>
              <a:t>vergadering, bijeenkomst 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bezetten: </a:t>
            </a:r>
            <a:r>
              <a:rPr lang="nl-NL" dirty="0">
                <a:solidFill>
                  <a:srgbClr val="FFFFFF"/>
                </a:solidFill>
              </a:rPr>
              <a:t>als een leger een gebied verovert en de bevolking in bedwang houdt	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genocide: </a:t>
            </a:r>
            <a:r>
              <a:rPr lang="nl-NL" dirty="0">
                <a:solidFill>
                  <a:srgbClr val="FFFFFF"/>
                </a:solidFill>
              </a:rPr>
              <a:t>volgens een plan vermoorden van een volk of bevolkingsgroep</a:t>
            </a: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Nederlandse wereldrijk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Nederland breidde in de 19e eeuw hun gebieden in Indonesi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 uit naar het hele land. De kolonie kreeg de naam Nederlands-Indië. </a:t>
            </a: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Het Nederlands-Indische leger voerde in </a:t>
            </a:r>
            <a:r>
              <a:rPr lang="nl-NL" dirty="0" err="1"/>
              <a:t>Aceh</a:t>
            </a:r>
            <a:r>
              <a:rPr lang="nl-NL" dirty="0"/>
              <a:t> (Atjeh) een bloedige </a:t>
            </a:r>
            <a:r>
              <a:rPr lang="nl-NL" dirty="0">
                <a:solidFill>
                  <a:srgbClr val="FF0000"/>
                </a:solidFill>
              </a:rPr>
              <a:t>guerrillaoorlog</a:t>
            </a:r>
            <a:r>
              <a:rPr lang="nl-NL" dirty="0"/>
              <a:t>: oorlog met strijdtroepen die zich onder de bevolking verschuilen en kleine aanvallen uitvoeren.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Nederland had in Amerika nog de kolonies Suriname en de Nederlandse Antillen.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5FB168-45AB-4A0A-89E4-E4A7CF8D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973" y="2542115"/>
            <a:ext cx="843759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3982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1161</TotalTime>
  <Words>356</Words>
  <Application>Microsoft Office PowerPoint</Application>
  <PresentationFormat>Aangepast</PresentationFormat>
  <Paragraphs>60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 Paragraaf 3.4  Westerse wereldrijken </vt:lpstr>
      <vt:lpstr>In deze presentatie leer je:</vt:lpstr>
      <vt:lpstr>Wereldrijken</vt:lpstr>
      <vt:lpstr>PowerPoint-presentatie</vt:lpstr>
      <vt:lpstr>Imperialisme in Azië</vt:lpstr>
      <vt:lpstr>Imperialisme in Afrika</vt:lpstr>
      <vt:lpstr>Het Nederlandse wereldrijk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Henk Botter</cp:lastModifiedBy>
  <cp:revision>147</cp:revision>
  <dcterms:created xsi:type="dcterms:W3CDTF">2017-10-11T07:53:32Z</dcterms:created>
  <dcterms:modified xsi:type="dcterms:W3CDTF">2019-03-28T10:07:43Z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